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9" autoAdjust="0"/>
    <p:restoredTop sz="94660"/>
  </p:normalViewPr>
  <p:slideViewPr>
    <p:cSldViewPr>
      <p:cViewPr varScale="1">
        <p:scale>
          <a:sx n="69" d="100"/>
          <a:sy n="69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39B-439D-4D02-B5CD-D359EC649CB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8020-F824-45B4-B045-287B2CF47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39B-439D-4D02-B5CD-D359EC649CB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8020-F824-45B4-B045-287B2CF47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39B-439D-4D02-B5CD-D359EC649CB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8020-F824-45B4-B045-287B2CF47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39B-439D-4D02-B5CD-D359EC649CB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8020-F824-45B4-B045-287B2CF47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39B-439D-4D02-B5CD-D359EC649CB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8020-F824-45B4-B045-287B2CF47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39B-439D-4D02-B5CD-D359EC649CB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8020-F824-45B4-B045-287B2CF47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39B-439D-4D02-B5CD-D359EC649CB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8020-F824-45B4-B045-287B2CF47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39B-439D-4D02-B5CD-D359EC649CB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8020-F824-45B4-B045-287B2CF47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39B-439D-4D02-B5CD-D359EC649CB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8020-F824-45B4-B045-287B2CF47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39B-439D-4D02-B5CD-D359EC649CB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8020-F824-45B4-B045-287B2CF47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39B-439D-4D02-B5CD-D359EC649CB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FF8020-F824-45B4-B045-287B2CF479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11F39B-439D-4D02-B5CD-D359EC649CB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FF8020-F824-45B4-B045-287B2CF479D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071569"/>
          </a:xfrm>
        </p:spPr>
        <p:txBody>
          <a:bodyPr>
            <a:normAutofit/>
          </a:bodyPr>
          <a:lstStyle/>
          <a:p>
            <a:pPr algn="ctr"/>
            <a:r>
              <a:rPr lang="sr-Latn-CS" sz="4000" dirty="0" smtClean="0">
                <a:solidFill>
                  <a:schemeClr val="tx1"/>
                </a:solidFill>
              </a:rPr>
              <a:t>Zagađivanje životnih namirnica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7786742" cy="4429156"/>
          </a:xfrm>
        </p:spPr>
        <p:txBody>
          <a:bodyPr>
            <a:normAutofit/>
          </a:bodyPr>
          <a:lstStyle/>
          <a:p>
            <a:pPr algn="just"/>
            <a:r>
              <a:rPr lang="sr-Latn-CS" sz="2000" dirty="0" smtClean="0">
                <a:solidFill>
                  <a:schemeClr val="tx1"/>
                </a:solidFill>
              </a:rPr>
              <a:t>Hranu predstavljalju hranjive materije neophodne živim bićima jer predstavljaju izvor  energije za odvijanje životnih procesa.</a:t>
            </a:r>
          </a:p>
          <a:p>
            <a:pPr algn="just"/>
            <a:r>
              <a:rPr lang="sr-Latn-CS" sz="2000" dirty="0" smtClean="0">
                <a:solidFill>
                  <a:schemeClr val="tx1"/>
                </a:solidFill>
              </a:rPr>
              <a:t>Osnovne hranjive materije su: proteini, ugljeni hidrati, masti, vitamini, minerali.</a:t>
            </a:r>
          </a:p>
          <a:p>
            <a:pPr algn="l"/>
            <a:r>
              <a:rPr lang="sr-Latn-CS" sz="2000" dirty="0" smtClean="0">
                <a:solidFill>
                  <a:schemeClr val="tx1"/>
                </a:solidFill>
              </a:rPr>
              <a:t>Životne namirnice predstavljaju sve što se u neprerađenom ili</a:t>
            </a:r>
          </a:p>
          <a:p>
            <a:pPr algn="l"/>
            <a:r>
              <a:rPr lang="sr-Latn-CS" sz="2000" dirty="0">
                <a:solidFill>
                  <a:schemeClr val="tx1"/>
                </a:solidFill>
              </a:rPr>
              <a:t>p</a:t>
            </a:r>
            <a:r>
              <a:rPr lang="sr-Latn-CS" sz="2000" dirty="0" smtClean="0">
                <a:solidFill>
                  <a:schemeClr val="tx1"/>
                </a:solidFill>
              </a:rPr>
              <a:t>rerađenom obliku koristi za čovjekovu </a:t>
            </a:r>
          </a:p>
          <a:p>
            <a:pPr algn="l"/>
            <a:r>
              <a:rPr lang="sr-Latn-CS" sz="2000" dirty="0">
                <a:solidFill>
                  <a:schemeClr val="tx1"/>
                </a:solidFill>
              </a:rPr>
              <a:t>i</a:t>
            </a:r>
            <a:r>
              <a:rPr lang="sr-Latn-CS" sz="2000" dirty="0" smtClean="0">
                <a:solidFill>
                  <a:schemeClr val="tx1"/>
                </a:solidFill>
              </a:rPr>
              <a:t>shranu ili piće.</a:t>
            </a:r>
          </a:p>
          <a:p>
            <a:pPr algn="l"/>
            <a:endParaRPr lang="sr-Latn-CS" sz="2000" dirty="0">
              <a:solidFill>
                <a:schemeClr val="tx1"/>
              </a:solidFill>
            </a:endParaRPr>
          </a:p>
          <a:p>
            <a:pPr algn="l"/>
            <a:r>
              <a:rPr lang="sr-Latn-CS" sz="2000" dirty="0" smtClean="0">
                <a:solidFill>
                  <a:schemeClr val="tx1"/>
                </a:solidFill>
              </a:rPr>
              <a:t>Nutritijenti: makronuritijenti</a:t>
            </a:r>
          </a:p>
          <a:p>
            <a:pPr algn="l"/>
            <a:r>
              <a:rPr lang="sr-Latn-CS" sz="2000" dirty="0">
                <a:solidFill>
                  <a:schemeClr val="tx1"/>
                </a:solidFill>
              </a:rPr>
              <a:t> </a:t>
            </a:r>
            <a:r>
              <a:rPr lang="sr-Latn-CS" sz="2000" dirty="0" smtClean="0">
                <a:solidFill>
                  <a:schemeClr val="tx1"/>
                </a:solidFill>
              </a:rPr>
              <a:t>                     oligonutritijenti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714752"/>
            <a:ext cx="321471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6000792"/>
          </a:xfrm>
        </p:spPr>
        <p:txBody>
          <a:bodyPr>
            <a:normAutofit/>
          </a:bodyPr>
          <a:lstStyle/>
          <a:p>
            <a:pPr algn="l"/>
            <a:r>
              <a:rPr lang="sr-Latn-CS" sz="2400" dirty="0" smtClean="0">
                <a:solidFill>
                  <a:schemeClr val="tx1"/>
                </a:solidFill>
              </a:rPr>
              <a:t>Izvori zagađivanja hrane:</a:t>
            </a: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>-primjena savremenih agrotehničkih mjera(pesticidi, herbicidi, fungicidi)</a:t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>-upotreba </a:t>
            </a:r>
            <a:r>
              <a:rPr lang="sr-Latn-CS" sz="2000" dirty="0" smtClean="0">
                <a:solidFill>
                  <a:schemeClr val="tx1"/>
                </a:solidFill>
              </a:rPr>
              <a:t>aditiva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r-Latn-CS" sz="2000" dirty="0" smtClean="0">
                <a:solidFill>
                  <a:schemeClr val="tx1"/>
                </a:solidFill>
              </a:rPr>
              <a:t>(konzervansi</a:t>
            </a:r>
            <a:r>
              <a:rPr lang="sr-Latn-CS" sz="2000" dirty="0" smtClean="0">
                <a:solidFill>
                  <a:schemeClr val="tx1"/>
                </a:solidFill>
              </a:rPr>
              <a:t>, emulgatori, stabilizatori, vještačke boje, antioksidansi, zaslađivači)</a:t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>-biološki zagađivači (bakterije, virusi, gljivice-direktno ili indirektno)</a:t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>-radioaktivni izotopi (radionukleotidi)</a:t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i="1" dirty="0" smtClean="0">
                <a:solidFill>
                  <a:schemeClr val="tx1"/>
                </a:solidFill>
              </a:rPr>
              <a:t>90% svih stranih supstanci koje udju u čovjekov organizam stižu posredstvom hrane.</a:t>
            </a: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857628"/>
            <a:ext cx="3005984" cy="249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Documents and Settings\tasica\Desktop\pesticidi_jun-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256"/>
            <a:ext cx="3408292" cy="2052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5857916"/>
          </a:xfrm>
        </p:spPr>
        <p:txBody>
          <a:bodyPr>
            <a:normAutofit fontScale="90000"/>
          </a:bodyPr>
          <a:lstStyle/>
          <a:p>
            <a:pPr algn="l"/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1800" u="sng" dirty="0" smtClean="0">
                <a:solidFill>
                  <a:schemeClr val="tx1"/>
                </a:solidFill>
              </a:rPr>
              <a:t>Aditivi su grupa hemijskih supstanci koje čovjek, u malim količinama dodaje namirnicama da bi im produžio rok trajanja, poboljšao boju, ukus, miris ili čvrstinu.</a:t>
            </a:r>
            <a:r>
              <a:rPr lang="sr-Latn-CS" sz="1800" dirty="0" smtClean="0">
                <a:solidFill>
                  <a:schemeClr val="tx1"/>
                </a:solidFill>
              </a:rPr>
              <a:t/>
            </a:r>
            <a:br>
              <a:rPr lang="sr-Latn-CS" sz="1800" dirty="0" smtClean="0">
                <a:solidFill>
                  <a:schemeClr val="tx1"/>
                </a:solidFill>
              </a:rPr>
            </a:br>
            <a:r>
              <a:rPr lang="sr-Latn-CS" sz="1800" dirty="0" smtClean="0">
                <a:solidFill>
                  <a:schemeClr val="tx1"/>
                </a:solidFill>
              </a:rPr>
              <a:t>Osnovne vrste:</a:t>
            </a:r>
            <a:br>
              <a:rPr lang="sr-Latn-CS" sz="1800" dirty="0" smtClean="0">
                <a:solidFill>
                  <a:schemeClr val="tx1"/>
                </a:solidFill>
              </a:rPr>
            </a:br>
            <a:r>
              <a:rPr lang="sr-Latn-CS" sz="1800" u="sng" dirty="0" smtClean="0">
                <a:solidFill>
                  <a:schemeClr val="tx1"/>
                </a:solidFill>
              </a:rPr>
              <a:t>k</a:t>
            </a:r>
            <a:r>
              <a:rPr lang="sr-Latn-CS" sz="1800" i="1" u="sng" dirty="0" smtClean="0">
                <a:solidFill>
                  <a:schemeClr val="tx1"/>
                </a:solidFill>
              </a:rPr>
              <a:t>onzervansi</a:t>
            </a:r>
            <a:r>
              <a:rPr lang="sr-Latn-CS" sz="1800" i="1" dirty="0" smtClean="0">
                <a:solidFill>
                  <a:schemeClr val="tx1"/>
                </a:solidFill>
              </a:rPr>
              <a:t>-</a:t>
            </a:r>
            <a:r>
              <a:rPr lang="sr-Latn-CS" sz="1800" dirty="0" smtClean="0">
                <a:solidFill>
                  <a:schemeClr val="tx1"/>
                </a:solidFill>
              </a:rPr>
              <a:t>sprečavaju kvarenje hrane</a:t>
            </a:r>
            <a:br>
              <a:rPr lang="sr-Latn-CS" sz="1800" dirty="0" smtClean="0">
                <a:solidFill>
                  <a:schemeClr val="tx1"/>
                </a:solidFill>
              </a:rPr>
            </a:br>
            <a:r>
              <a:rPr lang="sr-Latn-CS" sz="1800" i="1" u="sng" dirty="0" smtClean="0">
                <a:solidFill>
                  <a:schemeClr val="tx1"/>
                </a:solidFill>
              </a:rPr>
              <a:t>antioksidansi</a:t>
            </a:r>
            <a:r>
              <a:rPr lang="sr-Latn-CS" sz="1800" u="sng" dirty="0" smtClean="0">
                <a:solidFill>
                  <a:schemeClr val="tx1"/>
                </a:solidFill>
              </a:rPr>
              <a:t>-</a:t>
            </a:r>
            <a:r>
              <a:rPr lang="sr-Latn-CS" sz="1800" dirty="0" smtClean="0">
                <a:solidFill>
                  <a:schemeClr val="tx1"/>
                </a:solidFill>
              </a:rPr>
              <a:t>sprečavaju promjenu bjoe smrznutog povrća i užeglost masti</a:t>
            </a:r>
            <a:br>
              <a:rPr lang="sr-Latn-CS" sz="1800" dirty="0" smtClean="0">
                <a:solidFill>
                  <a:schemeClr val="tx1"/>
                </a:solidFill>
              </a:rPr>
            </a:br>
            <a:r>
              <a:rPr lang="sr-Latn-CS" sz="1800" i="1" u="sng" dirty="0" smtClean="0">
                <a:solidFill>
                  <a:schemeClr val="tx1"/>
                </a:solidFill>
              </a:rPr>
              <a:t>emulgatori i stabilizatori</a:t>
            </a:r>
            <a:r>
              <a:rPr lang="sr-Latn-CS" sz="1800" u="sng" dirty="0" smtClean="0">
                <a:solidFill>
                  <a:schemeClr val="tx1"/>
                </a:solidFill>
              </a:rPr>
              <a:t>-</a:t>
            </a:r>
            <a:r>
              <a:rPr lang="sr-Latn-CS" sz="1800" dirty="0" smtClean="0">
                <a:solidFill>
                  <a:schemeClr val="tx1"/>
                </a:solidFill>
              </a:rPr>
              <a:t>materije kojima se postiže željena čvrstina, miješanje prirodno </a:t>
            </a:r>
            <a:r>
              <a:rPr lang="sr-Latn-CS" sz="1800" dirty="0" smtClean="0">
                <a:solidFill>
                  <a:schemeClr val="tx1"/>
                </a:solidFill>
              </a:rPr>
              <a:t>ne</a:t>
            </a:r>
            <a:r>
              <a:rPr lang="en-US" sz="1800" dirty="0" smtClean="0">
                <a:solidFill>
                  <a:schemeClr val="tx1"/>
                </a:solidFill>
              </a:rPr>
              <a:t>s</a:t>
            </a:r>
            <a:r>
              <a:rPr lang="sr-Latn-CS" sz="1800" dirty="0" smtClean="0">
                <a:solidFill>
                  <a:schemeClr val="tx1"/>
                </a:solidFill>
              </a:rPr>
              <a:t>pojivih sastojaka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sr-Latn-CS" sz="1800" dirty="0" smtClean="0">
                <a:solidFill>
                  <a:schemeClr val="tx1"/>
                </a:solidFill>
              </a:rPr>
              <a:t>(masti </a:t>
            </a:r>
            <a:r>
              <a:rPr lang="sr-Latn-CS" sz="1800" dirty="0" smtClean="0">
                <a:solidFill>
                  <a:schemeClr val="tx1"/>
                </a:solidFill>
              </a:rPr>
              <a:t>i vode u majonezu, </a:t>
            </a:r>
            <a:r>
              <a:rPr lang="sr-Latn-CS" sz="1800" dirty="0" smtClean="0">
                <a:solidFill>
                  <a:schemeClr val="tx1"/>
                </a:solidFill>
              </a:rPr>
              <a:t>k</a:t>
            </a:r>
            <a:r>
              <a:rPr lang="en-US" sz="1800" dirty="0" smtClean="0">
                <a:solidFill>
                  <a:schemeClr val="tx1"/>
                </a:solidFill>
              </a:rPr>
              <a:t>r</a:t>
            </a:r>
            <a:r>
              <a:rPr lang="sr-Latn-CS" sz="1800" dirty="0" smtClean="0">
                <a:solidFill>
                  <a:schemeClr val="tx1"/>
                </a:solidFill>
              </a:rPr>
              <a:t>emovima</a:t>
            </a:r>
            <a:r>
              <a:rPr lang="sr-Latn-CS" sz="1800" dirty="0" smtClean="0">
                <a:solidFill>
                  <a:schemeClr val="tx1"/>
                </a:solidFill>
              </a:rPr>
              <a:t>)</a:t>
            </a:r>
            <a:br>
              <a:rPr lang="sr-Latn-CS" sz="1800" dirty="0" smtClean="0">
                <a:solidFill>
                  <a:schemeClr val="tx1"/>
                </a:solidFill>
              </a:rPr>
            </a:br>
            <a:r>
              <a:rPr lang="sr-Latn-CS" sz="1800" i="1" u="sng" dirty="0" smtClean="0">
                <a:solidFill>
                  <a:schemeClr val="tx1"/>
                </a:solidFill>
              </a:rPr>
              <a:t>zaslađivači</a:t>
            </a:r>
            <a:r>
              <a:rPr lang="sr-Latn-CS" sz="1800" u="sng" dirty="0" smtClean="0">
                <a:solidFill>
                  <a:schemeClr val="tx1"/>
                </a:solidFill>
              </a:rPr>
              <a:t>-</a:t>
            </a:r>
            <a:r>
              <a:rPr lang="sr-Latn-CS" sz="1800" dirty="0" smtClean="0">
                <a:solidFill>
                  <a:schemeClr val="tx1"/>
                </a:solidFill>
              </a:rPr>
              <a:t> niskokalorične zamjene za šećer (saharin i ciklamat)</a:t>
            </a:r>
            <a:br>
              <a:rPr lang="sr-Latn-CS" sz="1800" dirty="0" smtClean="0">
                <a:solidFill>
                  <a:schemeClr val="tx1"/>
                </a:solidFill>
              </a:rPr>
            </a:br>
            <a:r>
              <a:rPr lang="sr-Latn-CS" sz="1800" i="1" u="sng" dirty="0" smtClean="0">
                <a:solidFill>
                  <a:schemeClr val="tx1"/>
                </a:solidFill>
              </a:rPr>
              <a:t>vještačke boje</a:t>
            </a:r>
            <a:r>
              <a:rPr lang="sr-Latn-CS" sz="1800" i="1" dirty="0" smtClean="0">
                <a:solidFill>
                  <a:schemeClr val="tx1"/>
                </a:solidFill>
              </a:rPr>
              <a:t>-</a:t>
            </a:r>
            <a:r>
              <a:rPr lang="sr-Latn-CS" sz="1800" dirty="0" smtClean="0">
                <a:solidFill>
                  <a:schemeClr val="tx1"/>
                </a:solidFill>
              </a:rPr>
              <a:t>poboljšanje</a:t>
            </a:r>
            <a:r>
              <a:rPr lang="sr-Latn-CS" sz="1800" i="1" dirty="0" smtClean="0">
                <a:solidFill>
                  <a:schemeClr val="tx1"/>
                </a:solidFill>
              </a:rPr>
              <a:t> </a:t>
            </a:r>
            <a:r>
              <a:rPr lang="sr-Latn-CS" sz="1800" dirty="0" smtClean="0">
                <a:solidFill>
                  <a:schemeClr val="tx1"/>
                </a:solidFill>
              </a:rPr>
              <a:t>boja proizvoda (aminoazo boje) i sl.</a:t>
            </a:r>
            <a:br>
              <a:rPr lang="sr-Latn-CS" sz="1800" dirty="0" smtClean="0">
                <a:solidFill>
                  <a:schemeClr val="tx1"/>
                </a:solidFill>
              </a:rPr>
            </a:br>
            <a:r>
              <a:rPr lang="sr-Latn-CS" sz="1800" dirty="0" smtClean="0">
                <a:solidFill>
                  <a:schemeClr val="tx1"/>
                </a:solidFill>
              </a:rPr>
              <a:t/>
            </a:r>
            <a:br>
              <a:rPr lang="sr-Latn-CS" sz="18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r>
              <a:rPr lang="sr-Latn-CS" sz="2000" dirty="0" smtClean="0">
                <a:solidFill>
                  <a:schemeClr val="tx1"/>
                </a:solidFill>
              </a:rPr>
              <a:t/>
            </a:r>
            <a:br>
              <a:rPr lang="sr-Latn-C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tasica\Desktop\aditivi_u_hr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14686"/>
            <a:ext cx="4073522" cy="269875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214686"/>
            <a:ext cx="30289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1143008"/>
          </a:xfrm>
        </p:spPr>
        <p:txBody>
          <a:bodyPr/>
          <a:lstStyle/>
          <a:p>
            <a:pPr algn="ctr"/>
            <a:r>
              <a:rPr lang="sr-Latn-CS" sz="4000" dirty="0" smtClean="0">
                <a:solidFill>
                  <a:schemeClr val="tx1"/>
                </a:solidFill>
              </a:rPr>
              <a:t>Zagađivanje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71678"/>
            <a:ext cx="7854696" cy="4071966"/>
          </a:xfrm>
        </p:spPr>
        <p:txBody>
          <a:bodyPr>
            <a:normAutofit/>
          </a:bodyPr>
          <a:lstStyle/>
          <a:p>
            <a:pPr algn="just"/>
            <a:r>
              <a:rPr lang="sr-Latn-CS" sz="1800" b="1" dirty="0" smtClean="0"/>
              <a:t>Primarno</a:t>
            </a:r>
            <a:r>
              <a:rPr lang="sr-Latn-CS" sz="1800" dirty="0" smtClean="0"/>
              <a:t>-u toku bioprodrodukcije ili agroproizvodnje kad se hrana optereti zagađujućim materijama prirodnim putem.</a:t>
            </a:r>
          </a:p>
          <a:p>
            <a:pPr algn="just"/>
            <a:r>
              <a:rPr lang="sr-Latn-CS" sz="1800" b="1" dirty="0" smtClean="0"/>
              <a:t>Sekundrno</a:t>
            </a:r>
            <a:r>
              <a:rPr lang="sr-Latn-CS" sz="1800" dirty="0" smtClean="0"/>
              <a:t>-ubacivanjem dodatnh komponenti u toku agroproizvodnje (sekreta, urina, fecesa, i sluznice).</a:t>
            </a:r>
          </a:p>
          <a:p>
            <a:pPr algn="just"/>
            <a:r>
              <a:rPr lang="sr-Latn-CS" sz="1800" b="1" dirty="0" smtClean="0"/>
              <a:t>Tercijarno</a:t>
            </a:r>
            <a:r>
              <a:rPr lang="sr-Latn-CS" sz="1800" dirty="0" smtClean="0"/>
              <a:t>-naknadno, u prehrambeno-tehnološkom procesu </a:t>
            </a:r>
            <a:r>
              <a:rPr lang="sr-Latn-CS" sz="1800" dirty="0" smtClean="0"/>
              <a:t>toko</a:t>
            </a:r>
            <a:r>
              <a:rPr lang="en-US" sz="1800" dirty="0" smtClean="0"/>
              <a:t>m</a:t>
            </a:r>
            <a:r>
              <a:rPr lang="sr-Latn-CS" sz="1800" dirty="0" smtClean="0"/>
              <a:t> </a:t>
            </a:r>
            <a:r>
              <a:rPr lang="sr-Latn-CS" sz="1800" dirty="0" smtClean="0"/>
              <a:t>prerade, skladištenja, transporta, distribucije i pripreme hrane za jelo.</a:t>
            </a:r>
            <a:endParaRPr lang="en-US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929066"/>
            <a:ext cx="3286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00505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857256"/>
          </a:xfrm>
        </p:spPr>
        <p:txBody>
          <a:bodyPr>
            <a:normAutofit/>
          </a:bodyPr>
          <a:lstStyle/>
          <a:p>
            <a:pPr algn="ctr"/>
            <a:r>
              <a:rPr lang="sr-Latn-CS" sz="3600" dirty="0" smtClean="0">
                <a:solidFill>
                  <a:schemeClr val="tx1"/>
                </a:solidFill>
              </a:rPr>
              <a:t>Posljedice zagađenja hrane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43116"/>
            <a:ext cx="7854696" cy="4071966"/>
          </a:xfrm>
        </p:spPr>
        <p:txBody>
          <a:bodyPr/>
          <a:lstStyle/>
          <a:p>
            <a:pPr algn="l"/>
            <a:r>
              <a:rPr lang="sr-Latn-CS" dirty="0" smtClean="0"/>
              <a:t>-trovanje</a:t>
            </a:r>
          </a:p>
          <a:p>
            <a:pPr algn="l"/>
            <a:r>
              <a:rPr lang="sr-Latn-CS" dirty="0" smtClean="0"/>
              <a:t>-alergije</a:t>
            </a:r>
          </a:p>
          <a:p>
            <a:pPr algn="l"/>
            <a:r>
              <a:rPr lang="sr-Latn-CS" dirty="0" smtClean="0"/>
              <a:t>-crevna oboljenja (dizenterija, trbšni tifus, kolera)</a:t>
            </a:r>
          </a:p>
          <a:p>
            <a:pPr algn="l"/>
            <a:r>
              <a:rPr lang="sr-Latn-CS" dirty="0" smtClean="0"/>
              <a:t>-upale</a:t>
            </a:r>
          </a:p>
          <a:p>
            <a:pPr algn="l"/>
            <a:r>
              <a:rPr lang="sr-Latn-CS" dirty="0" smtClean="0"/>
              <a:t>-oštećenje imunog sistema</a:t>
            </a:r>
          </a:p>
          <a:p>
            <a:pPr algn="l"/>
            <a:r>
              <a:rPr lang="sr-Latn-CS" dirty="0" smtClean="0"/>
              <a:t>-kancer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1214446"/>
          </a:xfrm>
        </p:spPr>
        <p:txBody>
          <a:bodyPr>
            <a:normAutofit/>
          </a:bodyPr>
          <a:lstStyle/>
          <a:p>
            <a:pPr algn="ctr"/>
            <a:r>
              <a:rPr lang="sr-Latn-CS" sz="3600" dirty="0" smtClean="0">
                <a:solidFill>
                  <a:schemeClr val="tx1"/>
                </a:solidFill>
              </a:rPr>
              <a:t>Zaštita hrane od zagađivanja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71678"/>
            <a:ext cx="7854696" cy="4214842"/>
          </a:xfrm>
        </p:spPr>
        <p:txBody>
          <a:bodyPr>
            <a:normAutofit/>
          </a:bodyPr>
          <a:lstStyle/>
          <a:p>
            <a:pPr algn="l"/>
            <a:r>
              <a:rPr lang="sr-Latn-CS" sz="1800" dirty="0" smtClean="0"/>
              <a:t>Sprovođenje preventivnih mjera zaštite i kontrole prehrambenih proizvoda:</a:t>
            </a:r>
          </a:p>
          <a:p>
            <a:pPr algn="l"/>
            <a:r>
              <a:rPr lang="sr-Latn-CS" sz="1800" dirty="0" smtClean="0"/>
              <a:t>-kontrola industrijske proizvodnje</a:t>
            </a:r>
          </a:p>
          <a:p>
            <a:pPr algn="l"/>
            <a:r>
              <a:rPr lang="sr-Latn-CS" sz="1800" dirty="0" smtClean="0"/>
              <a:t>-kontrola </a:t>
            </a:r>
            <a:r>
              <a:rPr lang="sr-Latn-CS" sz="1800" dirty="0" smtClean="0"/>
              <a:t>u</a:t>
            </a:r>
            <a:r>
              <a:rPr lang="en-US" sz="1800" dirty="0" smtClean="0"/>
              <a:t>p</a:t>
            </a:r>
            <a:r>
              <a:rPr lang="sr-Latn-CS" sz="1800" dirty="0" smtClean="0"/>
              <a:t>otrebe </a:t>
            </a:r>
            <a:r>
              <a:rPr lang="sr-Latn-CS" sz="1800" dirty="0" smtClean="0"/>
              <a:t>pesticida i aditiva</a:t>
            </a:r>
          </a:p>
          <a:p>
            <a:pPr algn="l"/>
            <a:r>
              <a:rPr lang="sr-Latn-CS" sz="1800" dirty="0" smtClean="0"/>
              <a:t>-kontrola uslova skladištenja, transporta i ambalaže</a:t>
            </a:r>
          </a:p>
          <a:p>
            <a:pPr algn="l"/>
            <a:r>
              <a:rPr lang="sr-Latn-CS" sz="1800" dirty="0" smtClean="0"/>
              <a:t>-labaratorijske analize kontrole ispravnosti hrane</a:t>
            </a:r>
          </a:p>
          <a:p>
            <a:pPr algn="l"/>
            <a:endParaRPr lang="sr-Latn-CS" sz="1800" dirty="0" smtClean="0"/>
          </a:p>
          <a:p>
            <a:pPr algn="l"/>
            <a:r>
              <a:rPr lang="sr-Latn-CS" sz="1800" b="1" dirty="0" smtClean="0"/>
              <a:t>Zakon određuje dozvoljene količine toksičnih supstanci i mikroorganizama u hrani.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189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Zagađivanje životnih namirnica</vt:lpstr>
      <vt:lpstr>Izvori zagađivanja hrane:  -primjena savremenih agrotehničkih mjera(pesticidi, herbicidi, fungicidi) -upotreba aditiva (konzervansi, emulgatori, stabilizatori, vještačke boje, antioksidansi, zaslađivači) -biološki zagađivači (bakterije, virusi, gljivice-direktno ili indirektno) -radioaktivni izotopi (radionukleotidi) 90% svih stranih supstanci koje udju u čovjekov organizam stižu posredstvom hrane.        </vt:lpstr>
      <vt:lpstr> Aditivi su grupa hemijskih supstanci koje čovjek, u malim količinama dodaje namirnicama da bi im produžio rok trajanja, poboljšao boju, ukus, miris ili čvrstinu. Osnovne vrste: konzervansi-sprečavaju kvarenje hrane antioksidansi-sprečavaju promjenu bjoe smrznutog povrća i užeglost masti emulgatori i stabilizatori-materije kojima se postiže željena čvrstina, miješanje prirodno nespojivih sastojaka (masti i vode u majonezu, kremovima) zaslađivači- niskokalorične zamjene za šećer (saharin i ciklamat) vještačke boje-poboljšanje boja proizvoda (aminoazo boje) i sl.            </vt:lpstr>
      <vt:lpstr>Zagađivanje</vt:lpstr>
      <vt:lpstr>Posljedice zagađenja hrane</vt:lpstr>
      <vt:lpstr>Zaštita hrane od zagađivanja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Zagađivanje životnih namirnica</dc:title>
  <dc:creator>tasezonija</dc:creator>
  <cp:lastModifiedBy>tasezonija</cp:lastModifiedBy>
  <cp:revision>2</cp:revision>
  <dcterms:created xsi:type="dcterms:W3CDTF">2001-12-31T19:41:15Z</dcterms:created>
  <dcterms:modified xsi:type="dcterms:W3CDTF">2001-12-31T19:41:31Z</dcterms:modified>
</cp:coreProperties>
</file>